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66" r:id="rId3"/>
    <p:sldId id="257" r:id="rId4"/>
    <p:sldId id="262" r:id="rId5"/>
    <p:sldId id="258" r:id="rId6"/>
    <p:sldId id="270" r:id="rId7"/>
    <p:sldId id="263" r:id="rId8"/>
    <p:sldId id="271" r:id="rId9"/>
    <p:sldId id="272" r:id="rId10"/>
    <p:sldId id="289" r:id="rId11"/>
    <p:sldId id="264" r:id="rId12"/>
    <p:sldId id="275" r:id="rId13"/>
    <p:sldId id="285" r:id="rId14"/>
    <p:sldId id="273" r:id="rId15"/>
    <p:sldId id="278" r:id="rId16"/>
    <p:sldId id="282" r:id="rId17"/>
    <p:sldId id="279" r:id="rId18"/>
    <p:sldId id="277" r:id="rId19"/>
    <p:sldId id="283" r:id="rId20"/>
    <p:sldId id="284" r:id="rId21"/>
    <p:sldId id="267" r:id="rId22"/>
    <p:sldId id="274" r:id="rId23"/>
    <p:sldId id="288" r:id="rId24"/>
    <p:sldId id="287" r:id="rId25"/>
    <p:sldId id="291" r:id="rId26"/>
    <p:sldId id="290" r:id="rId27"/>
    <p:sldId id="268" r:id="rId28"/>
    <p:sldId id="260" r:id="rId29"/>
    <p:sldId id="269" r:id="rId30"/>
    <p:sldId id="276" r:id="rId31"/>
    <p:sldId id="280" r:id="rId32"/>
    <p:sldId id="261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D94"/>
    <a:srgbClr val="919B31"/>
    <a:srgbClr val="686F23"/>
    <a:srgbClr val="FF474B"/>
    <a:srgbClr val="67645D"/>
    <a:srgbClr val="1C1D1F"/>
    <a:srgbClr val="394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23" y="2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884FE-0D0B-472D-93B1-C3883DC13A7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8F6C-BD86-4CAB-B28A-01A82FF80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38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9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59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70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03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17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8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6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23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6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4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08959-EF3B-4BB1-8B4E-2D5FA41CA08E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046B2-5DAB-4704-8986-77E686C3F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3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eoul.go.kr/dataList/OA-12252/S/1/datasetView.d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eoul.go.kr/dataList/OA-12928/F/1/datasetView.d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1688495"/>
            <a:ext cx="12192000" cy="2195909"/>
            <a:chOff x="0" y="2331046"/>
            <a:chExt cx="12192000" cy="2195909"/>
          </a:xfrm>
        </p:grpSpPr>
        <p:sp>
          <p:nvSpPr>
            <p:cNvPr id="6" name="직사각형 5"/>
            <p:cNvSpPr/>
            <p:nvPr/>
          </p:nvSpPr>
          <p:spPr>
            <a:xfrm>
              <a:off x="0" y="2788509"/>
              <a:ext cx="12192000" cy="1280983"/>
            </a:xfrm>
            <a:prstGeom prst="rect">
              <a:avLst/>
            </a:prstGeom>
            <a:solidFill>
              <a:srgbClr val="273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439298" y="2331046"/>
              <a:ext cx="5313405" cy="2195909"/>
            </a:xfrm>
            <a:prstGeom prst="roundRect">
              <a:avLst>
                <a:gd name="adj" fmla="val 47430"/>
              </a:avLst>
            </a:prstGeom>
            <a:solidFill>
              <a:schemeClr val="bg1"/>
            </a:solidFill>
            <a:ln w="180975">
              <a:solidFill>
                <a:srgbClr val="273D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853469" y="3177965"/>
              <a:ext cx="502070" cy="502070"/>
              <a:chOff x="4075890" y="3103124"/>
              <a:chExt cx="651753" cy="651753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075890" y="3103124"/>
                <a:ext cx="651753" cy="651753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155760" y="3144829"/>
                <a:ext cx="373508" cy="599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355540" y="3105834"/>
              <a:ext cx="4233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+mj-ea"/>
                  <a:ea typeface="+mj-ea"/>
                </a:rPr>
                <a:t>지하철 데이터 분석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03374" y="3210092"/>
              <a:ext cx="2242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21681019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 지나은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51064" y="3215468"/>
              <a:ext cx="10270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딥러닝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0" y="5939481"/>
            <a:ext cx="12192000" cy="0"/>
          </a:xfrm>
          <a:prstGeom prst="line">
            <a:avLst/>
          </a:prstGeom>
          <a:ln w="57150">
            <a:solidFill>
              <a:srgbClr val="273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904978" y="5796458"/>
            <a:ext cx="286045" cy="286045"/>
          </a:xfrm>
          <a:prstGeom prst="ellipse">
            <a:avLst/>
          </a:prstGeom>
          <a:solidFill>
            <a:schemeClr val="bg1"/>
          </a:solidFill>
          <a:ln w="381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952978" y="5795582"/>
            <a:ext cx="286045" cy="286045"/>
          </a:xfrm>
          <a:prstGeom prst="ellipse">
            <a:avLst/>
          </a:prstGeom>
          <a:solidFill>
            <a:schemeClr val="bg1"/>
          </a:solidFill>
          <a:ln w="381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000978" y="5795581"/>
            <a:ext cx="286045" cy="286045"/>
          </a:xfrm>
          <a:prstGeom prst="ellipse">
            <a:avLst/>
          </a:prstGeom>
          <a:solidFill>
            <a:schemeClr val="bg1"/>
          </a:solidFill>
          <a:ln w="381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36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데이터셋 소개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A5B4F5-DFC6-8D81-DE67-02B26303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76" y="1016020"/>
            <a:ext cx="8602647" cy="5083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295EC-71AB-D1C4-B2A6-9193FF8C6930}"/>
              </a:ext>
            </a:extLst>
          </p:cNvPr>
          <p:cNvSpPr txBox="1"/>
          <p:nvPr/>
        </p:nvSpPr>
        <p:spPr>
          <a:xfrm>
            <a:off x="3251059" y="6054690"/>
            <a:ext cx="5689882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서울시 지하철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호선별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역별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시간대별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승하차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인원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4143A0-3F19-ACB4-3CF3-D2BFD37C57CE}"/>
              </a:ext>
            </a:extLst>
          </p:cNvPr>
          <p:cNvSpPr/>
          <p:nvPr/>
        </p:nvSpPr>
        <p:spPr>
          <a:xfrm>
            <a:off x="1981200" y="2634344"/>
            <a:ext cx="8294914" cy="130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86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0" y="2080317"/>
            <a:ext cx="12192000" cy="2263425"/>
            <a:chOff x="0" y="852879"/>
            <a:chExt cx="12192000" cy="226342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852879"/>
              <a:ext cx="12192000" cy="286922"/>
              <a:chOff x="0" y="5795581"/>
              <a:chExt cx="12192000" cy="286922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0" y="5939481"/>
                <a:ext cx="12192000" cy="0"/>
              </a:xfrm>
              <a:prstGeom prst="line">
                <a:avLst/>
              </a:prstGeom>
              <a:ln w="57150">
                <a:solidFill>
                  <a:srgbClr val="273D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/>
              <p:cNvSpPr/>
              <p:nvPr/>
            </p:nvSpPr>
            <p:spPr>
              <a:xfrm>
                <a:off x="2904978" y="5796458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5952978" y="5795582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000978" y="5795581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258262" y="1668594"/>
              <a:ext cx="3630085" cy="1139934"/>
              <a:chOff x="1258262" y="1668594"/>
              <a:chExt cx="3630085" cy="1139934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n-ea"/>
                  </a:rPr>
                  <a:t>1</a:t>
                </a:r>
                <a:endParaRPr lang="ko-KR" altLang="en-US" sz="2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58262" y="2408418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주제 소개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280957" y="1700721"/>
              <a:ext cx="3630085" cy="1107807"/>
              <a:chOff x="1259732" y="1668594"/>
              <a:chExt cx="3630085" cy="110780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n-ea"/>
                  </a:rPr>
                  <a:t>2</a:t>
                </a:r>
                <a:endParaRPr lang="ko-KR" altLang="en-US" sz="2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데이터셋 소개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7328957" y="1732848"/>
              <a:ext cx="3630085" cy="1383456"/>
              <a:chOff x="1286507" y="1668594"/>
              <a:chExt cx="3630085" cy="1383456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n-ea"/>
                  </a:rPr>
                  <a:t>3</a:t>
                </a:r>
                <a:endParaRPr lang="ko-KR" altLang="en-US" sz="2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86507" y="2344164"/>
                <a:ext cx="36300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n-ea"/>
                  </a:rPr>
                  <a:t>데이터셋 </a:t>
                </a:r>
                <a:r>
                  <a:rPr lang="ko-KR" altLang="en-US" sz="2000" b="1" dirty="0" err="1">
                    <a:latin typeface="+mn-ea"/>
                  </a:rPr>
                  <a:t>전처리</a:t>
                </a:r>
                <a:r>
                  <a:rPr lang="ko-KR" altLang="en-US" sz="2000" b="1" dirty="0">
                    <a:latin typeface="+mn-ea"/>
                  </a:rPr>
                  <a:t> </a:t>
                </a:r>
                <a:endParaRPr lang="en-US" altLang="ko-KR" sz="2000" b="1" dirty="0">
                  <a:latin typeface="+mn-ea"/>
                </a:endParaRPr>
              </a:p>
              <a:p>
                <a:pPr algn="ctr"/>
                <a:r>
                  <a:rPr lang="ko-KR" altLang="en-US" sz="2000" b="1" dirty="0">
                    <a:latin typeface="+mn-ea"/>
                  </a:rPr>
                  <a:t>및 분석</a:t>
                </a: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97" y="967518"/>
            <a:ext cx="954406" cy="954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B07C-0B16-9723-B1BE-FD949561994D}"/>
              </a:ext>
            </a:extLst>
          </p:cNvPr>
          <p:cNvSpPr txBox="1"/>
          <p:nvPr/>
        </p:nvSpPr>
        <p:spPr>
          <a:xfrm>
            <a:off x="2040265" y="4459623"/>
            <a:ext cx="2066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지하철 혼잡도 분석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34640-AF51-160A-A516-445E9C025EFC}"/>
              </a:ext>
            </a:extLst>
          </p:cNvPr>
          <p:cNvSpPr txBox="1"/>
          <p:nvPr/>
        </p:nvSpPr>
        <p:spPr>
          <a:xfrm>
            <a:off x="4976388" y="4338259"/>
            <a:ext cx="223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서울시열린데이터광장</a:t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서울교통공사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0827F4-F50B-B065-500E-A14D75358497}"/>
              </a:ext>
            </a:extLst>
          </p:cNvPr>
          <p:cNvSpPr txBox="1"/>
          <p:nvPr/>
        </p:nvSpPr>
        <p:spPr>
          <a:xfrm>
            <a:off x="7708235" y="4461369"/>
            <a:ext cx="2726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및 현황파악 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68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데이터셋 </a:t>
            </a:r>
            <a:r>
              <a:rPr lang="ko-KR" altLang="en-US" sz="2000" b="1" dirty="0" err="1">
                <a:latin typeface="+mj-ea"/>
                <a:ea typeface="+mj-ea"/>
              </a:rPr>
              <a:t>전처리</a:t>
            </a:r>
            <a:r>
              <a:rPr lang="ko-KR" altLang="en-US" sz="2000" b="1" dirty="0">
                <a:latin typeface="+mj-ea"/>
                <a:ea typeface="+mj-ea"/>
              </a:rPr>
              <a:t> 및 분석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FBBC72-DB98-0848-1DB7-F4C6FA986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6"/>
          <a:stretch/>
        </p:blipFill>
        <p:spPr>
          <a:xfrm>
            <a:off x="1564610" y="1630135"/>
            <a:ext cx="9097055" cy="3597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5E53A-1C3B-B7E4-2FA3-03953F9771CC}"/>
              </a:ext>
            </a:extLst>
          </p:cNvPr>
          <p:cNvSpPr txBox="1"/>
          <p:nvPr/>
        </p:nvSpPr>
        <p:spPr>
          <a:xfrm>
            <a:off x="2330351" y="5548745"/>
            <a:ext cx="756557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‘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서울시 지하철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호선별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역별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시간대별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승하차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인원 정보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.csv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’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파일 불러오기</a:t>
            </a:r>
            <a:b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</a:b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불필요한 정보가 담긴 열 삭제하기</a:t>
            </a:r>
          </a:p>
        </p:txBody>
      </p:sp>
    </p:spTree>
    <p:extLst>
      <p:ext uri="{BB962C8B-B14F-4D97-AF65-F5344CB8AC3E}">
        <p14:creationId xmlns:p14="http://schemas.microsoft.com/office/powerpoint/2010/main" val="51550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5E53A-1C3B-B7E4-2FA3-03953F9771CC}"/>
              </a:ext>
            </a:extLst>
          </p:cNvPr>
          <p:cNvSpPr txBox="1"/>
          <p:nvPr/>
        </p:nvSpPr>
        <p:spPr>
          <a:xfrm>
            <a:off x="4516061" y="5492533"/>
            <a:ext cx="630746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중복값과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결측치값이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있는지 확인하는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전처리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과정을 거친다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3C47E-9DD4-F733-937D-8EEAEEF0BC7E}"/>
              </a:ext>
            </a:extLst>
          </p:cNvPr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데이터셋 </a:t>
            </a:r>
            <a:r>
              <a:rPr lang="ko-KR" altLang="en-US" sz="2000" b="1" dirty="0" err="1">
                <a:latin typeface="+mj-ea"/>
                <a:ea typeface="+mj-ea"/>
              </a:rPr>
              <a:t>전처리</a:t>
            </a:r>
            <a:r>
              <a:rPr lang="ko-KR" altLang="en-US" sz="2000" b="1" dirty="0">
                <a:latin typeface="+mj-ea"/>
                <a:ea typeface="+mj-ea"/>
              </a:rPr>
              <a:t> 및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9D25C4-11A0-AE22-DA26-43815627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98" y="1115038"/>
            <a:ext cx="2706670" cy="512072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E1AD235-7C97-B608-B147-EDAAC9BF6D9F}"/>
              </a:ext>
            </a:extLst>
          </p:cNvPr>
          <p:cNvSpPr/>
          <p:nvPr/>
        </p:nvSpPr>
        <p:spPr>
          <a:xfrm>
            <a:off x="3614234" y="1206318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316C6A2-4ECF-5750-11E7-F6571B7E3EE8}"/>
              </a:ext>
            </a:extLst>
          </p:cNvPr>
          <p:cNvSpPr/>
          <p:nvPr/>
        </p:nvSpPr>
        <p:spPr>
          <a:xfrm>
            <a:off x="3552272" y="4100473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86860-3132-4F82-26D2-57282CAC9640}"/>
              </a:ext>
            </a:extLst>
          </p:cNvPr>
          <p:cNvSpPr txBox="1"/>
          <p:nvPr/>
        </p:nvSpPr>
        <p:spPr>
          <a:xfrm>
            <a:off x="4338088" y="1226645"/>
            <a:ext cx="146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중복값</a:t>
            </a:r>
            <a:r>
              <a:rPr lang="ko-KR" altLang="en-US" dirty="0"/>
              <a:t>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BD8D-9347-92AB-7E5B-32E05AC6F384}"/>
              </a:ext>
            </a:extLst>
          </p:cNvPr>
          <p:cNvSpPr txBox="1"/>
          <p:nvPr/>
        </p:nvSpPr>
        <p:spPr>
          <a:xfrm>
            <a:off x="4338088" y="4100473"/>
            <a:ext cx="170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결측치값</a:t>
            </a:r>
            <a:r>
              <a:rPr lang="ko-KR" altLang="en-US" dirty="0"/>
              <a:t> 확인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24A94E-4A0D-C369-471E-5A94F7698EB5}"/>
              </a:ext>
            </a:extLst>
          </p:cNvPr>
          <p:cNvSpPr/>
          <p:nvPr/>
        </p:nvSpPr>
        <p:spPr>
          <a:xfrm>
            <a:off x="1431471" y="5671457"/>
            <a:ext cx="1387929" cy="223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CBEA30-D1E5-AF67-26EA-0C2D95FA0546}"/>
              </a:ext>
            </a:extLst>
          </p:cNvPr>
          <p:cNvSpPr/>
          <p:nvPr/>
        </p:nvSpPr>
        <p:spPr>
          <a:xfrm>
            <a:off x="1970490" y="1662395"/>
            <a:ext cx="652967" cy="2016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6B221C-C3B6-F261-3D27-6333A5248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508" y="1907714"/>
            <a:ext cx="2876571" cy="2857521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8D8AA96-D2BD-9741-230C-E64584480A87}"/>
              </a:ext>
            </a:extLst>
          </p:cNvPr>
          <p:cNvSpPr/>
          <p:nvPr/>
        </p:nvSpPr>
        <p:spPr>
          <a:xfrm>
            <a:off x="9196514" y="2089509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6D27B-9B11-4C4A-314B-E4004A8439E0}"/>
              </a:ext>
            </a:extLst>
          </p:cNvPr>
          <p:cNvSpPr txBox="1"/>
          <p:nvPr/>
        </p:nvSpPr>
        <p:spPr>
          <a:xfrm>
            <a:off x="9865986" y="2081576"/>
            <a:ext cx="170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결측치값</a:t>
            </a:r>
            <a:r>
              <a:rPr lang="ko-KR" altLang="en-US" dirty="0"/>
              <a:t> 제거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76099E-DD3E-07CB-149C-6FA91DFFD4B6}"/>
              </a:ext>
            </a:extLst>
          </p:cNvPr>
          <p:cNvSpPr txBox="1"/>
          <p:nvPr/>
        </p:nvSpPr>
        <p:spPr>
          <a:xfrm>
            <a:off x="9880401" y="2560083"/>
            <a:ext cx="224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결측치값이</a:t>
            </a:r>
            <a:r>
              <a:rPr lang="ko-KR" altLang="en-US" dirty="0"/>
              <a:t> 잘 제거되었는지 확인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1E3C404-9522-2EFB-C610-5675E304C35A}"/>
              </a:ext>
            </a:extLst>
          </p:cNvPr>
          <p:cNvSpPr/>
          <p:nvPr/>
        </p:nvSpPr>
        <p:spPr>
          <a:xfrm>
            <a:off x="9210929" y="2621174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02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3A273-4D86-CA83-9B9B-B60CB0FF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9" y="974707"/>
            <a:ext cx="5890852" cy="2712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59B5F-03CC-CB67-22E5-25A1F4FFD509}"/>
              </a:ext>
            </a:extLst>
          </p:cNvPr>
          <p:cNvSpPr txBox="1"/>
          <p:nvPr/>
        </p:nvSpPr>
        <p:spPr>
          <a:xfrm>
            <a:off x="7108369" y="3248392"/>
            <a:ext cx="4158346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데이터를 정리하기 위해서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승차와 하차 정보를 따로 분리하여 처리한다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FFCF02-6B8F-C296-248D-C9D754EE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9" y="3805383"/>
            <a:ext cx="5890852" cy="28071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BB8A58-134E-685F-4DDC-4921911DF6DB}"/>
              </a:ext>
            </a:extLst>
          </p:cNvPr>
          <p:cNvSpPr txBox="1"/>
          <p:nvPr/>
        </p:nvSpPr>
        <p:spPr>
          <a:xfrm>
            <a:off x="6819900" y="1439557"/>
            <a:ext cx="119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승차 정보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C5EE093-F755-43D3-6E20-69D5B95789C8}"/>
              </a:ext>
            </a:extLst>
          </p:cNvPr>
          <p:cNvSpPr/>
          <p:nvPr/>
        </p:nvSpPr>
        <p:spPr>
          <a:xfrm>
            <a:off x="6150428" y="1398903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14BC0B6-4727-FFCB-6230-D3FAE9ECDD81}"/>
              </a:ext>
            </a:extLst>
          </p:cNvPr>
          <p:cNvSpPr/>
          <p:nvPr/>
        </p:nvSpPr>
        <p:spPr>
          <a:xfrm>
            <a:off x="6150428" y="5651688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46AF63-9D59-23F4-DC9E-E43F1EF95135}"/>
              </a:ext>
            </a:extLst>
          </p:cNvPr>
          <p:cNvSpPr txBox="1"/>
          <p:nvPr/>
        </p:nvSpPr>
        <p:spPr>
          <a:xfrm>
            <a:off x="6819899" y="5672015"/>
            <a:ext cx="119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하차 정보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3C295-BD79-62CB-89E6-8E417D3F9EDF}"/>
              </a:ext>
            </a:extLst>
          </p:cNvPr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데이터셋 </a:t>
            </a:r>
            <a:r>
              <a:rPr lang="ko-KR" altLang="en-US" sz="2000" b="1" dirty="0" err="1">
                <a:latin typeface="+mj-ea"/>
                <a:ea typeface="+mj-ea"/>
              </a:rPr>
              <a:t>전처리</a:t>
            </a:r>
            <a:r>
              <a:rPr lang="ko-KR" altLang="en-US" sz="2000" b="1" dirty="0">
                <a:latin typeface="+mj-ea"/>
                <a:ea typeface="+mj-ea"/>
              </a:rPr>
              <a:t> 및 분석</a:t>
            </a:r>
          </a:p>
        </p:txBody>
      </p:sp>
    </p:spTree>
    <p:extLst>
      <p:ext uri="{BB962C8B-B14F-4D97-AF65-F5344CB8AC3E}">
        <p14:creationId xmlns:p14="http://schemas.microsoft.com/office/powerpoint/2010/main" val="41277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89A50-AE45-3449-8D98-C2186B71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86" y="1281037"/>
            <a:ext cx="5016279" cy="4346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F6BE8D-BD7F-7B4E-16A1-1F3E902B7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2" y="1281037"/>
            <a:ext cx="4669098" cy="4433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C513A-6F2D-4A0C-FC1C-DEC1C776BE2B}"/>
              </a:ext>
            </a:extLst>
          </p:cNvPr>
          <p:cNvSpPr txBox="1"/>
          <p:nvPr/>
        </p:nvSpPr>
        <p:spPr>
          <a:xfrm>
            <a:off x="3256188" y="6002468"/>
            <a:ext cx="567962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지하철역 별로 이용객을 모두 합한 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평균값을 구한다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19879-E115-2DB3-A0B8-C6578BF6E3A3}"/>
              </a:ext>
            </a:extLst>
          </p:cNvPr>
          <p:cNvSpPr txBox="1"/>
          <p:nvPr/>
        </p:nvSpPr>
        <p:spPr>
          <a:xfrm>
            <a:off x="2358574" y="5474026"/>
            <a:ext cx="116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</a:t>
            </a:r>
            <a:r>
              <a:rPr lang="ko-KR" altLang="en-US" sz="1400" b="1" dirty="0"/>
              <a:t>승차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5C128-4FB9-2AB5-F4AC-D9C9437D322D}"/>
              </a:ext>
            </a:extLst>
          </p:cNvPr>
          <p:cNvSpPr txBox="1"/>
          <p:nvPr/>
        </p:nvSpPr>
        <p:spPr>
          <a:xfrm>
            <a:off x="8781925" y="5576963"/>
            <a:ext cx="116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▲하</a:t>
            </a:r>
            <a:r>
              <a:rPr lang="ko-KR" altLang="en-US" sz="1400" b="1" dirty="0"/>
              <a:t>차 정보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FA545-D3DE-BC12-4BEC-39B45273F066}"/>
              </a:ext>
            </a:extLst>
          </p:cNvPr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데이터셋 </a:t>
            </a:r>
            <a:r>
              <a:rPr lang="ko-KR" altLang="en-US" sz="2000" b="1" dirty="0" err="1">
                <a:latin typeface="+mj-ea"/>
                <a:ea typeface="+mj-ea"/>
              </a:rPr>
              <a:t>전처리</a:t>
            </a:r>
            <a:r>
              <a:rPr lang="ko-KR" altLang="en-US" sz="2000" b="1" dirty="0">
                <a:latin typeface="+mj-ea"/>
                <a:ea typeface="+mj-ea"/>
              </a:rPr>
              <a:t> 및 분석</a:t>
            </a:r>
          </a:p>
        </p:txBody>
      </p:sp>
    </p:spTree>
    <p:extLst>
      <p:ext uri="{BB962C8B-B14F-4D97-AF65-F5344CB8AC3E}">
        <p14:creationId xmlns:p14="http://schemas.microsoft.com/office/powerpoint/2010/main" val="359445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275D22-0E92-6B79-FD9B-99538A52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3" t="20268" r="1239"/>
          <a:stretch/>
        </p:blipFill>
        <p:spPr>
          <a:xfrm>
            <a:off x="1661910" y="1202869"/>
            <a:ext cx="8868180" cy="51077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68D867-DC15-A660-3737-4224AF015B81}"/>
              </a:ext>
            </a:extLst>
          </p:cNvPr>
          <p:cNvSpPr/>
          <p:nvPr/>
        </p:nvSpPr>
        <p:spPr>
          <a:xfrm>
            <a:off x="2171699" y="1491341"/>
            <a:ext cx="1643744" cy="435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F614D-D201-14A5-51EE-1C75965A7A21}"/>
              </a:ext>
            </a:extLst>
          </p:cNvPr>
          <p:cNvSpPr txBox="1"/>
          <p:nvPr/>
        </p:nvSpPr>
        <p:spPr>
          <a:xfrm>
            <a:off x="1975757" y="6313968"/>
            <a:ext cx="869224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승차 이용객수가 가장 많은 역은 강남 → 잠실 → 홍대입구 → 신림 →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삼성역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순이었다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47EF4-F0C9-454E-15C3-59E9872FDAFA}"/>
              </a:ext>
            </a:extLst>
          </p:cNvPr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데이터셋 </a:t>
            </a:r>
            <a:r>
              <a:rPr lang="ko-KR" altLang="en-US" sz="2000" b="1" dirty="0" err="1">
                <a:latin typeface="+mj-ea"/>
                <a:ea typeface="+mj-ea"/>
              </a:rPr>
              <a:t>전처리</a:t>
            </a:r>
            <a:r>
              <a:rPr lang="ko-KR" altLang="en-US" sz="2000" b="1" dirty="0">
                <a:latin typeface="+mj-ea"/>
                <a:ea typeface="+mj-ea"/>
              </a:rPr>
              <a:t> 및 분석</a:t>
            </a:r>
          </a:p>
        </p:txBody>
      </p:sp>
    </p:spTree>
    <p:extLst>
      <p:ext uri="{BB962C8B-B14F-4D97-AF65-F5344CB8AC3E}">
        <p14:creationId xmlns:p14="http://schemas.microsoft.com/office/powerpoint/2010/main" val="3592126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2975AC-BA7B-57F6-45C6-78DEBA53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49" y="1344812"/>
            <a:ext cx="8624902" cy="48888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5D23F8-DBA6-D369-7539-BE4A2791FE43}"/>
              </a:ext>
            </a:extLst>
          </p:cNvPr>
          <p:cNvSpPr/>
          <p:nvPr/>
        </p:nvSpPr>
        <p:spPr>
          <a:xfrm>
            <a:off x="2204357" y="1594757"/>
            <a:ext cx="1594757" cy="4370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A5FA0-A2A0-147C-D000-3A01D7FC38C7}"/>
              </a:ext>
            </a:extLst>
          </p:cNvPr>
          <p:cNvSpPr txBox="1"/>
          <p:nvPr/>
        </p:nvSpPr>
        <p:spPr>
          <a:xfrm>
            <a:off x="1915886" y="6252260"/>
            <a:ext cx="8392886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>
                <a:solidFill>
                  <a:srgbClr val="000000"/>
                </a:solidFill>
                <a:effectLst/>
                <a:latin typeface="Noto Sans KR"/>
              </a:rPr>
              <a:t>하차 이용객수도 역시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,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강남 → 잠실 → 홍대입구 → 신림 →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삼성역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순으로 높았다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1852E-16AF-DE83-BE04-5305F330CE73}"/>
              </a:ext>
            </a:extLst>
          </p:cNvPr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데이터셋 </a:t>
            </a:r>
            <a:r>
              <a:rPr lang="ko-KR" altLang="en-US" sz="2000" b="1" dirty="0" err="1">
                <a:latin typeface="+mj-ea"/>
                <a:ea typeface="+mj-ea"/>
              </a:rPr>
              <a:t>전처리</a:t>
            </a:r>
            <a:r>
              <a:rPr lang="ko-KR" altLang="en-US" sz="2000" b="1" dirty="0">
                <a:latin typeface="+mj-ea"/>
                <a:ea typeface="+mj-ea"/>
              </a:rPr>
              <a:t> 및 분석</a:t>
            </a:r>
          </a:p>
        </p:txBody>
      </p:sp>
    </p:spTree>
    <p:extLst>
      <p:ext uri="{BB962C8B-B14F-4D97-AF65-F5344CB8AC3E}">
        <p14:creationId xmlns:p14="http://schemas.microsoft.com/office/powerpoint/2010/main" val="69286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47CB2C-7AC3-F8D3-335A-BEFB9A29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87" y="1648744"/>
            <a:ext cx="8214259" cy="41583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CED603-CEDB-FCB0-6D2E-F1004ACED040}"/>
              </a:ext>
            </a:extLst>
          </p:cNvPr>
          <p:cNvSpPr/>
          <p:nvPr/>
        </p:nvSpPr>
        <p:spPr>
          <a:xfrm>
            <a:off x="6384472" y="1888671"/>
            <a:ext cx="1219199" cy="3815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4A928-4569-3213-D0E4-0132CC5F4334}"/>
              </a:ext>
            </a:extLst>
          </p:cNvPr>
          <p:cNvSpPr txBox="1"/>
          <p:nvPr/>
        </p:nvSpPr>
        <p:spPr>
          <a:xfrm>
            <a:off x="2369263" y="5944042"/>
            <a:ext cx="7770780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강남역의 경우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퇴근시간대인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17~20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시에서 평균 승차 인원이 제일 많았다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ko-KR" altLang="en-US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4F71A6-33B8-A7C3-C071-8EE5E2DB80F5}"/>
              </a:ext>
            </a:extLst>
          </p:cNvPr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데이터셋 </a:t>
            </a:r>
            <a:r>
              <a:rPr lang="ko-KR" altLang="en-US" sz="2000" b="1" dirty="0" err="1">
                <a:latin typeface="+mj-ea"/>
                <a:ea typeface="+mj-ea"/>
              </a:rPr>
              <a:t>전처리</a:t>
            </a:r>
            <a:r>
              <a:rPr lang="ko-KR" altLang="en-US" sz="2000" b="1" dirty="0">
                <a:latin typeface="+mj-ea"/>
                <a:ea typeface="+mj-ea"/>
              </a:rPr>
              <a:t> 및 분석</a:t>
            </a:r>
          </a:p>
        </p:txBody>
      </p:sp>
    </p:spTree>
    <p:extLst>
      <p:ext uri="{BB962C8B-B14F-4D97-AF65-F5344CB8AC3E}">
        <p14:creationId xmlns:p14="http://schemas.microsoft.com/office/powerpoint/2010/main" val="101204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6C024B-17AA-361F-1A7E-49AE2FF4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322" y="1613799"/>
            <a:ext cx="5340700" cy="2735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9BA0E2-4FE5-D210-2E8C-332DEE147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1" y="1613799"/>
            <a:ext cx="5355579" cy="2735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6C72DFA-5737-A758-24DA-401662509B92}"/>
              </a:ext>
            </a:extLst>
          </p:cNvPr>
          <p:cNvSpPr/>
          <p:nvPr/>
        </p:nvSpPr>
        <p:spPr>
          <a:xfrm flipH="1">
            <a:off x="9378042" y="1736272"/>
            <a:ext cx="1529442" cy="2525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A91B4-68B2-C930-EA96-009605F0E230}"/>
              </a:ext>
            </a:extLst>
          </p:cNvPr>
          <p:cNvSpPr/>
          <p:nvPr/>
        </p:nvSpPr>
        <p:spPr>
          <a:xfrm flipH="1">
            <a:off x="1021462" y="1774372"/>
            <a:ext cx="910752" cy="2487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2561F-5EDA-BDEC-54ED-F77C9439BC0E}"/>
              </a:ext>
            </a:extLst>
          </p:cNvPr>
          <p:cNvSpPr txBox="1"/>
          <p:nvPr/>
        </p:nvSpPr>
        <p:spPr>
          <a:xfrm>
            <a:off x="579832" y="4561557"/>
            <a:ext cx="5181825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신림역의 경우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출근 시간대인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6~8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시 사이의 승차 인원이 제일 많았다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63C71-4E95-16AA-99AA-D4F7D331B68A}"/>
              </a:ext>
            </a:extLst>
          </p:cNvPr>
          <p:cNvSpPr txBox="1"/>
          <p:nvPr/>
        </p:nvSpPr>
        <p:spPr>
          <a:xfrm>
            <a:off x="6708489" y="4558577"/>
            <a:ext cx="5181825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홍대입구역의 경우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퇴근 시간대인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17~19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시 사이가 제일 높았다가 다시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21~23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시 사이가 높아지는 것으로 보아 저녁시간대에 외출하는 이용객들이 주요 원인이었다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1EA9B-4D1E-905D-441C-BC6C3C1F7D36}"/>
              </a:ext>
            </a:extLst>
          </p:cNvPr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데이터셋 </a:t>
            </a:r>
            <a:r>
              <a:rPr lang="ko-KR" altLang="en-US" sz="2000" b="1" dirty="0" err="1">
                <a:latin typeface="+mj-ea"/>
                <a:ea typeface="+mj-ea"/>
              </a:rPr>
              <a:t>전처리</a:t>
            </a:r>
            <a:r>
              <a:rPr lang="ko-KR" altLang="en-US" sz="2000" b="1" dirty="0">
                <a:latin typeface="+mj-ea"/>
                <a:ea typeface="+mj-ea"/>
              </a:rPr>
              <a:t> 및 분석</a:t>
            </a:r>
          </a:p>
        </p:txBody>
      </p:sp>
    </p:spTree>
    <p:extLst>
      <p:ext uri="{BB962C8B-B14F-4D97-AF65-F5344CB8AC3E}">
        <p14:creationId xmlns:p14="http://schemas.microsoft.com/office/powerpoint/2010/main" val="53721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0" y="2435112"/>
            <a:ext cx="12192000" cy="2231298"/>
            <a:chOff x="0" y="852879"/>
            <a:chExt cx="12192000" cy="2231298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852879"/>
              <a:ext cx="12192000" cy="286922"/>
              <a:chOff x="0" y="5795581"/>
              <a:chExt cx="12192000" cy="286922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0" y="5939481"/>
                <a:ext cx="12192000" cy="0"/>
              </a:xfrm>
              <a:prstGeom prst="line">
                <a:avLst/>
              </a:prstGeom>
              <a:ln w="57150">
                <a:solidFill>
                  <a:srgbClr val="273D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/>
              <p:cNvSpPr/>
              <p:nvPr/>
            </p:nvSpPr>
            <p:spPr>
              <a:xfrm>
                <a:off x="2904978" y="5796458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5952978" y="5795582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000978" y="5795581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259732" y="1668594"/>
              <a:ext cx="3630085" cy="1107807"/>
              <a:chOff x="1259732" y="1668594"/>
              <a:chExt cx="3630085" cy="110780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j-ea"/>
                    <a:ea typeface="+mj-ea"/>
                  </a:rPr>
                  <a:t>주제 소개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324500" y="1700721"/>
              <a:ext cx="3630085" cy="1075680"/>
              <a:chOff x="1303275" y="1668594"/>
              <a:chExt cx="3630085" cy="1075680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303275" y="2344164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j-ea"/>
                    <a:ea typeface="+mj-ea"/>
                  </a:rPr>
                  <a:t>데이터셋 소개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7302182" y="1732848"/>
              <a:ext cx="3630085" cy="1351329"/>
              <a:chOff x="1259732" y="1668594"/>
              <a:chExt cx="3630085" cy="1351329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59732" y="2312037"/>
                <a:ext cx="36300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j-ea"/>
                    <a:ea typeface="+mj-ea"/>
                  </a:rPr>
                  <a:t>데이터셋 </a:t>
                </a:r>
                <a:r>
                  <a:rPr lang="ko-KR" altLang="en-US" sz="2000" b="1" dirty="0" err="1">
                    <a:latin typeface="+mj-ea"/>
                    <a:ea typeface="+mj-ea"/>
                  </a:rPr>
                  <a:t>전처리</a:t>
                </a:r>
                <a:r>
                  <a:rPr lang="ko-KR" altLang="en-US" sz="2000" b="1" dirty="0">
                    <a:latin typeface="+mj-ea"/>
                    <a:ea typeface="+mj-ea"/>
                  </a:rPr>
                  <a:t> </a:t>
                </a:r>
                <a:br>
                  <a:rPr lang="en-US" altLang="ko-KR" sz="2000" b="1" dirty="0">
                    <a:latin typeface="+mj-ea"/>
                    <a:ea typeface="+mj-ea"/>
                  </a:rPr>
                </a:br>
                <a:r>
                  <a:rPr lang="ko-KR" altLang="en-US" sz="2000" b="1" dirty="0">
                    <a:latin typeface="+mj-ea"/>
                    <a:ea typeface="+mj-ea"/>
                  </a:rPr>
                  <a:t>및 분석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986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5E53A-1C3B-B7E4-2FA3-03953F9771CC}"/>
              </a:ext>
            </a:extLst>
          </p:cNvPr>
          <p:cNvSpPr txBox="1"/>
          <p:nvPr/>
        </p:nvSpPr>
        <p:spPr>
          <a:xfrm>
            <a:off x="1454051" y="5464273"/>
            <a:ext cx="94098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데이터를 연도별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시간대별로 전체적으로 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시각화해보니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출퇴근시간인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7~9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시와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17~19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시의 이용객 수가 제일 많았다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B9B2D3-C671-D998-83C1-79C96206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114"/>
            <a:ext cx="12192000" cy="39717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D1E05E-5E04-889D-108F-9518E52FBD98}"/>
              </a:ext>
            </a:extLst>
          </p:cNvPr>
          <p:cNvSpPr/>
          <p:nvPr/>
        </p:nvSpPr>
        <p:spPr>
          <a:xfrm>
            <a:off x="3426943" y="1733301"/>
            <a:ext cx="927344" cy="2697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0F11EC-7A39-C267-5D6F-809FBDEB4A32}"/>
              </a:ext>
            </a:extLst>
          </p:cNvPr>
          <p:cNvSpPr/>
          <p:nvPr/>
        </p:nvSpPr>
        <p:spPr>
          <a:xfrm>
            <a:off x="7971729" y="1733300"/>
            <a:ext cx="927344" cy="2697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3BF85-6D98-668C-C630-6A15158D87C0}"/>
              </a:ext>
            </a:extLst>
          </p:cNvPr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데이터셋 </a:t>
            </a:r>
            <a:r>
              <a:rPr lang="ko-KR" altLang="en-US" sz="2000" b="1" dirty="0" err="1">
                <a:latin typeface="+mj-ea"/>
                <a:ea typeface="+mj-ea"/>
              </a:rPr>
              <a:t>전처리</a:t>
            </a:r>
            <a:r>
              <a:rPr lang="ko-KR" altLang="en-US" sz="2000" b="1" dirty="0">
                <a:latin typeface="+mj-ea"/>
                <a:ea typeface="+mj-ea"/>
              </a:rPr>
              <a:t> 및 분석</a:t>
            </a:r>
          </a:p>
        </p:txBody>
      </p:sp>
    </p:spTree>
    <p:extLst>
      <p:ext uri="{BB962C8B-B14F-4D97-AF65-F5344CB8AC3E}">
        <p14:creationId xmlns:p14="http://schemas.microsoft.com/office/powerpoint/2010/main" val="3896271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0" y="2080317"/>
            <a:ext cx="12192000" cy="1987776"/>
            <a:chOff x="0" y="852879"/>
            <a:chExt cx="12192000" cy="1987776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852879"/>
              <a:ext cx="12192000" cy="286922"/>
              <a:chOff x="0" y="5795581"/>
              <a:chExt cx="12192000" cy="286922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0" y="5939481"/>
                <a:ext cx="12192000" cy="0"/>
              </a:xfrm>
              <a:prstGeom prst="line">
                <a:avLst/>
              </a:prstGeom>
              <a:ln w="57150">
                <a:solidFill>
                  <a:srgbClr val="273D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/>
              <p:cNvSpPr/>
              <p:nvPr/>
            </p:nvSpPr>
            <p:spPr>
              <a:xfrm>
                <a:off x="2904978" y="5796458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5952978" y="5795582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000978" y="5795581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259732" y="1668594"/>
              <a:ext cx="3630085" cy="1107807"/>
              <a:chOff x="1259732" y="1668594"/>
              <a:chExt cx="3630085" cy="110780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4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j-ea"/>
                    <a:ea typeface="+mj-ea"/>
                  </a:rPr>
                  <a:t>결과 도출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280957" y="1700721"/>
              <a:ext cx="3630085" cy="1107807"/>
              <a:chOff x="1259732" y="1668594"/>
              <a:chExt cx="3630085" cy="110780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5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성능 평가 및 개선사항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7302182" y="1732848"/>
              <a:ext cx="3630085" cy="1107807"/>
              <a:chOff x="1259732" y="1668594"/>
              <a:chExt cx="3630085" cy="1107807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6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기대 효과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02" y="967518"/>
            <a:ext cx="954406" cy="954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CF695-9F5A-2CFC-03C4-24FBF84D1829}"/>
              </a:ext>
            </a:extLst>
          </p:cNvPr>
          <p:cNvSpPr txBox="1"/>
          <p:nvPr/>
        </p:nvSpPr>
        <p:spPr>
          <a:xfrm>
            <a:off x="1848182" y="4338258"/>
            <a:ext cx="2399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머신러닝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딥러닝을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이용한 모델링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1DD2F-C3E5-EBBF-6423-F7F2B760F7F0}"/>
              </a:ext>
            </a:extLst>
          </p:cNvPr>
          <p:cNvSpPr txBox="1"/>
          <p:nvPr/>
        </p:nvSpPr>
        <p:spPr>
          <a:xfrm>
            <a:off x="5062960" y="4338259"/>
            <a:ext cx="2066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지하철 데이터를 분석하고 모델을 만든 과정에 대한 피드백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B817D-277D-397F-1658-5DE6428C6CA2}"/>
              </a:ext>
            </a:extLst>
          </p:cNvPr>
          <p:cNvSpPr txBox="1"/>
          <p:nvPr/>
        </p:nvSpPr>
        <p:spPr>
          <a:xfrm>
            <a:off x="7632095" y="4338259"/>
            <a:ext cx="297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지하철 혼잡도 예측 프로그램의 사용 가능 방향과 기대효과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487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결과도출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EC4FAB-C8E9-AC34-9068-35C1B38A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0" y="1152507"/>
            <a:ext cx="5743617" cy="3124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4D84DA-07F4-9A8F-E10D-DA19783CF4AF}"/>
              </a:ext>
            </a:extLst>
          </p:cNvPr>
          <p:cNvSpPr txBox="1"/>
          <p:nvPr/>
        </p:nvSpPr>
        <p:spPr>
          <a:xfrm>
            <a:off x="7890632" y="5617719"/>
            <a:ext cx="430136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데이터를 학습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테스트 데이터로 나눈다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59271-9C21-460D-31C2-9E06B6362124}"/>
              </a:ext>
            </a:extLst>
          </p:cNvPr>
          <p:cNvSpPr txBox="1"/>
          <p:nvPr/>
        </p:nvSpPr>
        <p:spPr>
          <a:xfrm>
            <a:off x="7822876" y="4648890"/>
            <a:ext cx="430136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데이터를 독립변수와 종속변수로 나눈다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02E594A-3FA5-A655-A348-64ED0ADBEF28}"/>
              </a:ext>
            </a:extLst>
          </p:cNvPr>
          <p:cNvSpPr/>
          <p:nvPr/>
        </p:nvSpPr>
        <p:spPr>
          <a:xfrm>
            <a:off x="6483932" y="1265995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0DE0E-D285-0502-570D-3221D60EB7E8}"/>
              </a:ext>
            </a:extLst>
          </p:cNvPr>
          <p:cNvSpPr txBox="1"/>
          <p:nvPr/>
        </p:nvSpPr>
        <p:spPr>
          <a:xfrm>
            <a:off x="7279012" y="1173467"/>
            <a:ext cx="4301368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데이터를 추출하고 정제하여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머신러닝에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필요한 새로운 파일을 만들었다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AA386E-A39A-BB04-18B3-AF4FDF16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50"/>
          <a:stretch/>
        </p:blipFill>
        <p:spPr>
          <a:xfrm>
            <a:off x="446250" y="4648890"/>
            <a:ext cx="7410504" cy="183211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A3A4D24-597C-3757-93C0-CF83FE192B67}"/>
              </a:ext>
            </a:extLst>
          </p:cNvPr>
          <p:cNvSpPr/>
          <p:nvPr/>
        </p:nvSpPr>
        <p:spPr>
          <a:xfrm>
            <a:off x="7157615" y="4701531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4DE808D-B413-D9E4-E41F-F09C04E966E1}"/>
              </a:ext>
            </a:extLst>
          </p:cNvPr>
          <p:cNvSpPr/>
          <p:nvPr/>
        </p:nvSpPr>
        <p:spPr>
          <a:xfrm>
            <a:off x="7153404" y="5710247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287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452E699-57F1-1145-1F0A-26B3F2461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3"/>
          <a:stretch/>
        </p:blipFill>
        <p:spPr>
          <a:xfrm>
            <a:off x="611620" y="4385942"/>
            <a:ext cx="6592945" cy="23240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결과도출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D84DA-07F4-9A8F-E10D-DA19783CF4AF}"/>
              </a:ext>
            </a:extLst>
          </p:cNvPr>
          <p:cNvSpPr txBox="1"/>
          <p:nvPr/>
        </p:nvSpPr>
        <p:spPr>
          <a:xfrm>
            <a:off x="7890632" y="5617719"/>
            <a:ext cx="430136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데이터를 학습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테스트 데이터로 나눈다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59271-9C21-460D-31C2-9E06B6362124}"/>
              </a:ext>
            </a:extLst>
          </p:cNvPr>
          <p:cNvSpPr txBox="1"/>
          <p:nvPr/>
        </p:nvSpPr>
        <p:spPr>
          <a:xfrm>
            <a:off x="7822876" y="4648890"/>
            <a:ext cx="430136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데이터를 독립변수와 종속변수로 나눈다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02E594A-3FA5-A655-A348-64ED0ADBEF28}"/>
              </a:ext>
            </a:extLst>
          </p:cNvPr>
          <p:cNvSpPr/>
          <p:nvPr/>
        </p:nvSpPr>
        <p:spPr>
          <a:xfrm>
            <a:off x="6483932" y="1265995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0DE0E-D285-0502-570D-3221D60EB7E8}"/>
              </a:ext>
            </a:extLst>
          </p:cNvPr>
          <p:cNvSpPr txBox="1"/>
          <p:nvPr/>
        </p:nvSpPr>
        <p:spPr>
          <a:xfrm>
            <a:off x="7279012" y="1173467"/>
            <a:ext cx="4301368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데이터를 추출하고 정제하여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oto Sans KR"/>
              </a:rPr>
              <a:t>머신러닝에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 필요한 새로운 파일을 만들었다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A3A4D24-597C-3757-93C0-CF83FE192B67}"/>
              </a:ext>
            </a:extLst>
          </p:cNvPr>
          <p:cNvSpPr/>
          <p:nvPr/>
        </p:nvSpPr>
        <p:spPr>
          <a:xfrm>
            <a:off x="7157615" y="4701531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4DE808D-B413-D9E4-E41F-F09C04E966E1}"/>
              </a:ext>
            </a:extLst>
          </p:cNvPr>
          <p:cNvSpPr/>
          <p:nvPr/>
        </p:nvSpPr>
        <p:spPr>
          <a:xfrm>
            <a:off x="7153404" y="5710247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1CF7D-87E1-8D70-3D8E-EA32A332B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7"/>
          <a:stretch/>
        </p:blipFill>
        <p:spPr>
          <a:xfrm>
            <a:off x="611620" y="1310019"/>
            <a:ext cx="5378545" cy="2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6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1AE803-90D7-B9EE-E311-09CD9A01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2" y="1289025"/>
            <a:ext cx="5752256" cy="21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결과도출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7D8893E-C31C-5A47-CC62-946344C5ABD6}"/>
              </a:ext>
            </a:extLst>
          </p:cNvPr>
          <p:cNvSpPr/>
          <p:nvPr/>
        </p:nvSpPr>
        <p:spPr>
          <a:xfrm>
            <a:off x="6649096" y="2166292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F2D1B3-3F30-1339-6A4D-A03A3B2C5C68}"/>
              </a:ext>
            </a:extLst>
          </p:cNvPr>
          <p:cNvSpPr/>
          <p:nvPr/>
        </p:nvSpPr>
        <p:spPr>
          <a:xfrm>
            <a:off x="5967852" y="4867104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007D9-6440-6CF6-8908-221FB163A5AB}"/>
              </a:ext>
            </a:extLst>
          </p:cNvPr>
          <p:cNvSpPr txBox="1"/>
          <p:nvPr/>
        </p:nvSpPr>
        <p:spPr>
          <a:xfrm>
            <a:off x="7340300" y="2093686"/>
            <a:ext cx="430136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+mn-ea"/>
              </a:rPr>
              <a:t>OneHot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인코딩 적용</a:t>
            </a:r>
            <a:endParaRPr lang="ko-KR" altLang="en-US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AA22C-7035-7B9B-1B55-AD5760FC2C75}"/>
              </a:ext>
            </a:extLst>
          </p:cNvPr>
          <p:cNvSpPr txBox="1"/>
          <p:nvPr/>
        </p:nvSpPr>
        <p:spPr>
          <a:xfrm>
            <a:off x="6637324" y="4814463"/>
            <a:ext cx="4301368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Pipeline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정의 후 모델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719DC3-0C93-5006-3200-0E5DF730E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7"/>
          <a:stretch/>
        </p:blipFill>
        <p:spPr>
          <a:xfrm>
            <a:off x="506723" y="3696375"/>
            <a:ext cx="4990563" cy="13757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57B676-E4E5-C026-05E3-6A6509901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23" y="5097989"/>
            <a:ext cx="2785744" cy="12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94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F1499F5-1313-49A9-93A1-795D768C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37" y="4422256"/>
            <a:ext cx="3525062" cy="1608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3530E2-A287-3BE3-4DA9-5EFE0538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66" y="984499"/>
            <a:ext cx="3522633" cy="34338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결과도출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744C07-7740-3B75-EB33-48F30F115A4F}"/>
              </a:ext>
            </a:extLst>
          </p:cNvPr>
          <p:cNvSpPr/>
          <p:nvPr/>
        </p:nvSpPr>
        <p:spPr>
          <a:xfrm flipH="1">
            <a:off x="437336" y="4418326"/>
            <a:ext cx="3470634" cy="1608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B5DC389-AE31-EE79-4434-867A40735701}"/>
              </a:ext>
            </a:extLst>
          </p:cNvPr>
          <p:cNvSpPr/>
          <p:nvPr/>
        </p:nvSpPr>
        <p:spPr>
          <a:xfrm>
            <a:off x="5332717" y="3928590"/>
            <a:ext cx="669472" cy="409986"/>
          </a:xfrm>
          <a:prstGeom prst="rightArrow">
            <a:avLst/>
          </a:prstGeom>
          <a:solidFill>
            <a:srgbClr val="273D94"/>
          </a:solidFill>
          <a:ln>
            <a:solidFill>
              <a:srgbClr val="273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FBD4E-8E98-0AC3-D5A2-A58F42240054}"/>
              </a:ext>
            </a:extLst>
          </p:cNvPr>
          <p:cNvSpPr txBox="1"/>
          <p:nvPr/>
        </p:nvSpPr>
        <p:spPr>
          <a:xfrm>
            <a:off x="6143704" y="1365726"/>
            <a:ext cx="560853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MAE =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+mn-ea"/>
              </a:rPr>
              <a:t>예측값과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+mn-ea"/>
              </a:rPr>
              <a:t>실제값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 간의 평균적인 절대적 차이</a:t>
            </a:r>
            <a:b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즉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 차이의 평균이 약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9.6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정도임</a:t>
            </a:r>
            <a:b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</a:br>
            <a:b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RMSE =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+mn-ea"/>
              </a:rPr>
              <a:t>예측값과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+mn-ea"/>
              </a:rPr>
              <a:t>실제값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 사이의 차이에 제곱에 루트를 씌운 것으로 여기서는 약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12~13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정도 크기의 오차가 있음을 나타낸다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b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</a:br>
            <a:b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R-squared(R2) =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모델이 종속 변수의 변동성을 얼마나 잘 설명하는지 나타내는 지표로 여기서는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0.6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</a:rPr>
              <a:t>정도의 값을 가지고 있어 주어진 데이터를 상당히 잘 설명하고 있다고 할 수 있다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br>
              <a:rPr lang="en-US" altLang="ko-KR" i="0" dirty="0">
                <a:solidFill>
                  <a:srgbClr val="000000"/>
                </a:solidFill>
                <a:effectLst/>
                <a:latin typeface="Noto Sans KR"/>
              </a:rPr>
            </a:br>
            <a:endParaRPr lang="ko-KR" altLang="en-US" i="0" dirty="0">
              <a:solidFill>
                <a:srgbClr val="000000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27872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1843BF5-C555-4FF6-A6B3-D5A80FF4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13" y="1698148"/>
            <a:ext cx="7772457" cy="31623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결과도출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1DE901-59C2-85ED-1112-1FBA8E2D98F2}"/>
              </a:ext>
            </a:extLst>
          </p:cNvPr>
          <p:cNvSpPr txBox="1"/>
          <p:nvPr/>
        </p:nvSpPr>
        <p:spPr>
          <a:xfrm>
            <a:off x="1355702" y="4997233"/>
            <a:ext cx="5083197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Noto Sans KR"/>
              </a:rPr>
              <a:t>임의의 데이터를 입력하여 예측을 수행한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744C07-7740-3B75-EB33-48F30F115A4F}"/>
              </a:ext>
            </a:extLst>
          </p:cNvPr>
          <p:cNvSpPr/>
          <p:nvPr/>
        </p:nvSpPr>
        <p:spPr>
          <a:xfrm flipH="1">
            <a:off x="1778713" y="4593770"/>
            <a:ext cx="1857116" cy="266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62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0" y="2080317"/>
            <a:ext cx="12192000" cy="1987776"/>
            <a:chOff x="0" y="852879"/>
            <a:chExt cx="12192000" cy="1987776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852879"/>
              <a:ext cx="12192000" cy="286922"/>
              <a:chOff x="0" y="5795581"/>
              <a:chExt cx="12192000" cy="286922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0" y="5939481"/>
                <a:ext cx="12192000" cy="0"/>
              </a:xfrm>
              <a:prstGeom prst="line">
                <a:avLst/>
              </a:prstGeom>
              <a:ln w="57150">
                <a:solidFill>
                  <a:srgbClr val="273D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/>
              <p:cNvSpPr/>
              <p:nvPr/>
            </p:nvSpPr>
            <p:spPr>
              <a:xfrm>
                <a:off x="2904978" y="5796458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5952978" y="5795582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000978" y="5795581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259732" y="1668594"/>
              <a:ext cx="3630085" cy="1107807"/>
              <a:chOff x="1259732" y="1668594"/>
              <a:chExt cx="3630085" cy="110780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4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결과 도출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280957" y="1700721"/>
              <a:ext cx="3630085" cy="1107807"/>
              <a:chOff x="1259732" y="1668594"/>
              <a:chExt cx="3630085" cy="110780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5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j-ea"/>
                    <a:ea typeface="+mj-ea"/>
                  </a:rPr>
                  <a:t>성능 평가 및 개선사항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7302182" y="1732848"/>
              <a:ext cx="3630085" cy="1107807"/>
              <a:chOff x="1259732" y="1668594"/>
              <a:chExt cx="3630085" cy="1107807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6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기대효과</a:t>
                </a: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97" y="950818"/>
            <a:ext cx="954406" cy="95440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95E64D3-B7E4-B822-DA26-B9020DEC09C5}"/>
              </a:ext>
            </a:extLst>
          </p:cNvPr>
          <p:cNvSpPr txBox="1"/>
          <p:nvPr/>
        </p:nvSpPr>
        <p:spPr>
          <a:xfrm>
            <a:off x="1848182" y="4338258"/>
            <a:ext cx="2399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머신러닝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딥러닝을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이용한 모델링 과정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62FB07-364E-C3CD-62FC-D5E58E899C55}"/>
              </a:ext>
            </a:extLst>
          </p:cNvPr>
          <p:cNvSpPr txBox="1"/>
          <p:nvPr/>
        </p:nvSpPr>
        <p:spPr>
          <a:xfrm>
            <a:off x="5062960" y="4338259"/>
            <a:ext cx="2066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지하철 데이터를 분석하고 모델을 만든 과정에 대한 피드백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10A86D-21A9-214B-4958-1AB3E1AFF7BC}"/>
              </a:ext>
            </a:extLst>
          </p:cNvPr>
          <p:cNvSpPr txBox="1"/>
          <p:nvPr/>
        </p:nvSpPr>
        <p:spPr>
          <a:xfrm>
            <a:off x="7632095" y="4338259"/>
            <a:ext cx="297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지하철 혼잡도 예측 프로그램의 사용 가능 방향과 기대효과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386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성능 평가 및 개선사항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EB24F-8840-5D97-5279-1D4D0EB3E06F}"/>
              </a:ext>
            </a:extLst>
          </p:cNvPr>
          <p:cNvSpPr txBox="1"/>
          <p:nvPr/>
        </p:nvSpPr>
        <p:spPr>
          <a:xfrm>
            <a:off x="2287620" y="2093858"/>
            <a:ext cx="8061016" cy="2670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[</a:t>
            </a:r>
            <a:r>
              <a:rPr lang="ko-KR" altLang="en-US" b="1" i="0" dirty="0">
                <a:effectLst/>
                <a:latin typeface="+mn-ea"/>
              </a:rPr>
              <a:t>개선사항</a:t>
            </a:r>
            <a:r>
              <a:rPr lang="en-US" altLang="ko-KR" b="1" i="0" dirty="0">
                <a:effectLst/>
                <a:latin typeface="+mn-ea"/>
              </a:rPr>
              <a:t>]</a:t>
            </a:r>
            <a:endParaRPr lang="en-US" altLang="ko-KR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dirty="0"/>
              <a:t>①더 다양한 모델을 활용하여 학습시킴으로써 모델끼리 성능을 비교해보기</a:t>
            </a:r>
            <a:endParaRPr lang="en-US" altLang="ko-KR" dirty="0"/>
          </a:p>
          <a:p>
            <a:pPr algn="l">
              <a:lnSpc>
                <a:spcPct val="200000"/>
              </a:lnSpc>
            </a:pPr>
            <a:r>
              <a:rPr lang="ko-KR" altLang="en-US" dirty="0"/>
              <a:t>② 실제 모델링 결과에 테스트 데이터를 사용하여 예측 결과를 시각화하기</a:t>
            </a:r>
            <a:endParaRPr lang="en-US" altLang="ko-KR" dirty="0"/>
          </a:p>
          <a:p>
            <a:pPr algn="l">
              <a:lnSpc>
                <a:spcPct val="200000"/>
              </a:lnSpc>
            </a:pPr>
            <a:r>
              <a:rPr lang="ko-KR" altLang="en-US" dirty="0"/>
              <a:t>③더 다양하게 폭넓은 데이터를 사용하여 예측 정확도 높이기</a:t>
            </a:r>
            <a:endParaRPr lang="en-US" altLang="ko-KR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1660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0" y="2080317"/>
            <a:ext cx="12192000" cy="3088939"/>
            <a:chOff x="0" y="852879"/>
            <a:chExt cx="12192000" cy="3088939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852879"/>
              <a:ext cx="12192000" cy="286922"/>
              <a:chOff x="0" y="5795581"/>
              <a:chExt cx="12192000" cy="286922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0" y="5939481"/>
                <a:ext cx="12192000" cy="0"/>
              </a:xfrm>
              <a:prstGeom prst="line">
                <a:avLst/>
              </a:prstGeom>
              <a:ln w="57150">
                <a:solidFill>
                  <a:srgbClr val="273D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/>
              <p:cNvSpPr/>
              <p:nvPr/>
            </p:nvSpPr>
            <p:spPr>
              <a:xfrm>
                <a:off x="2904978" y="5796458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5952978" y="5795582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000978" y="5795581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259732" y="1668594"/>
              <a:ext cx="3630085" cy="2027001"/>
              <a:chOff x="1259732" y="1668594"/>
              <a:chExt cx="3630085" cy="2027001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4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결과 도출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848182" y="3110820"/>
                <a:ext cx="2399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머신러닝</a:t>
                </a:r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/</a:t>
                </a:r>
                <a:r>
                  <a:rPr lang="ko-KR" alt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딥러닝을</a:t>
                </a:r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 이용한 모델링 과정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280957" y="1700721"/>
              <a:ext cx="3630085" cy="2241097"/>
              <a:chOff x="1259732" y="1668594"/>
              <a:chExt cx="3630085" cy="224109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5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성능 평가 및 개선사항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041735" y="3078694"/>
                <a:ext cx="20660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지하철 데이터를 분석하고 모델을 만든 과정에 대한 피드백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7302182" y="1732848"/>
              <a:ext cx="3630085" cy="1962748"/>
              <a:chOff x="1259732" y="1668594"/>
              <a:chExt cx="3630085" cy="1962748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6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j-ea"/>
                    <a:ea typeface="+mj-ea"/>
                  </a:rPr>
                  <a:t>기대효과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589645" y="3046567"/>
                <a:ext cx="29702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+mj-ea"/>
                    <a:ea typeface="+mj-ea"/>
                  </a:rPr>
                  <a:t>지하철 혼잡도 예측 프로그램의 사용 가능 방향과 기대효과</a:t>
                </a:r>
                <a:endPara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97" y="967518"/>
            <a:ext cx="954406" cy="9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0" y="2435112"/>
            <a:ext cx="12192000" cy="1987776"/>
            <a:chOff x="0" y="852879"/>
            <a:chExt cx="12192000" cy="1987776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852879"/>
              <a:ext cx="12192000" cy="286922"/>
              <a:chOff x="0" y="5795581"/>
              <a:chExt cx="12192000" cy="286922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0" y="5939481"/>
                <a:ext cx="12192000" cy="0"/>
              </a:xfrm>
              <a:prstGeom prst="line">
                <a:avLst/>
              </a:prstGeom>
              <a:ln w="57150">
                <a:solidFill>
                  <a:srgbClr val="273D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/>
              <p:cNvSpPr/>
              <p:nvPr/>
            </p:nvSpPr>
            <p:spPr>
              <a:xfrm>
                <a:off x="2904978" y="5796458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5952978" y="5795582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000978" y="5795581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259732" y="1668594"/>
              <a:ext cx="3630085" cy="1107807"/>
              <a:chOff x="1259732" y="1668594"/>
              <a:chExt cx="3630085" cy="110780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n-ea"/>
                  </a:rPr>
                  <a:t>4</a:t>
                </a:r>
                <a:endParaRPr lang="ko-KR" altLang="en-US" sz="2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n-ea"/>
                  </a:rPr>
                  <a:t>결과 도출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280957" y="1700721"/>
              <a:ext cx="3630085" cy="1107807"/>
              <a:chOff x="1259732" y="1668594"/>
              <a:chExt cx="3630085" cy="110780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n-ea"/>
                  </a:rPr>
                  <a:t>5</a:t>
                </a:r>
                <a:endParaRPr lang="ko-KR" altLang="en-US" sz="2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n-ea"/>
                  </a:rPr>
                  <a:t>성능 평가 및 개선사항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7302182" y="1732848"/>
              <a:ext cx="3630085" cy="1107807"/>
              <a:chOff x="1259732" y="1668594"/>
              <a:chExt cx="3630085" cy="1107807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n-ea"/>
                  </a:rPr>
                  <a:t>6</a:t>
                </a:r>
                <a:endParaRPr lang="ko-KR" altLang="en-US" sz="2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n-ea"/>
                  </a:rPr>
                  <a:t>기대 효과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3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01655-C9A8-1D00-410A-C50D8C69707B}"/>
              </a:ext>
            </a:extLst>
          </p:cNvPr>
          <p:cNvSpPr txBox="1"/>
          <p:nvPr/>
        </p:nvSpPr>
        <p:spPr>
          <a:xfrm>
            <a:off x="416306" y="1343745"/>
            <a:ext cx="11359387" cy="460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i="0" dirty="0">
                <a:effectLst/>
                <a:latin typeface="+mn-ea"/>
              </a:rPr>
              <a:t> 이용자 편의 증대</a:t>
            </a:r>
            <a:endParaRPr lang="en-US" altLang="ko-KR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effectLst/>
                <a:latin typeface="+mn-ea"/>
              </a:rPr>
              <a:t>예측된 혼잡도 정보를 통해 승객은 지하철에 승차하기 전에 혼잡한 열차를 피하거나</a:t>
            </a:r>
            <a:r>
              <a:rPr lang="en-US" altLang="ko-KR" b="0" i="0" dirty="0">
                <a:effectLst/>
                <a:latin typeface="+mn-ea"/>
              </a:rPr>
              <a:t>, </a:t>
            </a:r>
            <a:r>
              <a:rPr lang="ko-KR" altLang="en-US" b="0" i="0" dirty="0">
                <a:effectLst/>
                <a:latin typeface="+mn-ea"/>
              </a:rPr>
              <a:t>혼잡하지 않은 열차를 선택할 수 있습니다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이는 이용자들에게 편의성을 제공하고 승차 시간을 최적화하는 데 도움이 됩니다</a:t>
            </a:r>
            <a:r>
              <a:rPr lang="en-US" altLang="ko-KR" b="0" i="0" dirty="0">
                <a:effectLst/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b="0" i="0" dirty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+mn-ea"/>
              </a:rPr>
              <a:t>2. </a:t>
            </a:r>
            <a:r>
              <a:rPr lang="ko-KR" altLang="en-US" b="1" i="0" dirty="0">
                <a:effectLst/>
                <a:latin typeface="+mn-ea"/>
              </a:rPr>
              <a:t>교통 효율성 향상</a:t>
            </a:r>
            <a:endParaRPr lang="en-US" altLang="ko-KR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effectLst/>
                <a:latin typeface="+mn-ea"/>
              </a:rPr>
              <a:t>정확한 혼잡도 예측은 교통 체계의 효율성을 향상시킬 수 있습니다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이를 통해 교통 </a:t>
            </a:r>
            <a:r>
              <a:rPr lang="ko-KR" altLang="en-US" b="0" i="0" dirty="0" err="1">
                <a:effectLst/>
                <a:latin typeface="+mn-ea"/>
              </a:rPr>
              <a:t>운송체간의</a:t>
            </a:r>
            <a:r>
              <a:rPr lang="ko-KR" altLang="en-US" b="0" i="0" dirty="0">
                <a:effectLst/>
                <a:latin typeface="+mn-ea"/>
              </a:rPr>
              <a:t> 균형을 맞추고</a:t>
            </a:r>
            <a:r>
              <a:rPr lang="en-US" altLang="ko-KR" b="0" i="0" dirty="0">
                <a:effectLst/>
                <a:latin typeface="+mn-ea"/>
              </a:rPr>
              <a:t>, </a:t>
            </a:r>
            <a:r>
              <a:rPr lang="ko-KR" altLang="en-US" b="0" i="0" dirty="0">
                <a:effectLst/>
                <a:latin typeface="+mn-ea"/>
              </a:rPr>
              <a:t>특정 구간에서의 혼잡을 미리 예측하여 조절하는 데 기여할 수 있습니다</a:t>
            </a:r>
            <a:r>
              <a:rPr lang="en-US" altLang="ko-KR" b="0" i="0" dirty="0">
                <a:effectLst/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b="0" i="0" dirty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+mn-ea"/>
              </a:rPr>
              <a:t>3. </a:t>
            </a:r>
            <a:r>
              <a:rPr lang="ko-KR" altLang="en-US" b="1" i="0" dirty="0">
                <a:effectLst/>
                <a:latin typeface="+mn-ea"/>
              </a:rPr>
              <a:t>서비스 운영 최적화</a:t>
            </a:r>
            <a:endParaRPr lang="en-US" altLang="ko-KR" b="1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effectLst/>
                <a:latin typeface="+mn-ea"/>
              </a:rPr>
              <a:t>예측 모델을 활용하면 운송 기관은 서비스 운영을 최적화할 수 있습니다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예를 들어</a:t>
            </a:r>
            <a:r>
              <a:rPr lang="en-US" altLang="ko-KR" b="0" i="0" dirty="0">
                <a:effectLst/>
                <a:latin typeface="+mn-ea"/>
              </a:rPr>
              <a:t>, </a:t>
            </a:r>
            <a:r>
              <a:rPr lang="ko-KR" altLang="en-US" b="0" i="0" dirty="0">
                <a:effectLst/>
                <a:latin typeface="+mn-ea"/>
              </a:rPr>
              <a:t>특정 시간대나 구간에서 발생하는 예측된 혼잡도에 따라 열차의 운행 빈도를 조절하거나</a:t>
            </a:r>
            <a:r>
              <a:rPr lang="en-US" altLang="ko-KR" b="0" i="0" dirty="0">
                <a:effectLst/>
                <a:latin typeface="+mn-ea"/>
              </a:rPr>
              <a:t>, </a:t>
            </a:r>
            <a:r>
              <a:rPr lang="ko-KR" altLang="en-US" b="0" i="0" dirty="0">
                <a:effectLst/>
                <a:latin typeface="+mn-ea"/>
              </a:rPr>
              <a:t>추가 운행을 계획할 수 있습니다</a:t>
            </a:r>
            <a:r>
              <a:rPr lang="en-US" altLang="ko-KR" b="0" i="0" dirty="0"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32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1656B-F969-FF30-390A-97892B9C9BBC}"/>
              </a:ext>
            </a:extLst>
          </p:cNvPr>
          <p:cNvSpPr txBox="1"/>
          <p:nvPr/>
        </p:nvSpPr>
        <p:spPr>
          <a:xfrm>
            <a:off x="332013" y="1194058"/>
            <a:ext cx="11370130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+mn-ea"/>
              </a:rPr>
              <a:t>4. </a:t>
            </a:r>
            <a:r>
              <a:rPr lang="ko-KR" altLang="en-US" b="1" i="0" dirty="0">
                <a:effectLst/>
                <a:latin typeface="+mn-ea"/>
              </a:rPr>
              <a:t>환경 친화적인 교통관리</a:t>
            </a:r>
            <a:endParaRPr lang="en-US" altLang="ko-KR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effectLst/>
                <a:latin typeface="+mn-ea"/>
              </a:rPr>
              <a:t>정확한 혼잡도 예측은 교통 체계의 효율성을 높일 뿐만 아니라</a:t>
            </a:r>
            <a:r>
              <a:rPr lang="en-US" altLang="ko-KR" b="0" i="0" dirty="0">
                <a:effectLst/>
                <a:latin typeface="+mn-ea"/>
              </a:rPr>
              <a:t>, </a:t>
            </a:r>
            <a:r>
              <a:rPr lang="ko-KR" altLang="en-US" b="0" i="0" dirty="0">
                <a:effectLst/>
                <a:latin typeface="+mn-ea"/>
              </a:rPr>
              <a:t>환경에도 긍정적인 영향을 미칠 수 있습니다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불필요한 차량 이동을 최소화하여 대기 오염을 감소시키고 에너지 효율성을 높일 수 있습니다</a:t>
            </a:r>
            <a:r>
              <a:rPr lang="en-US" altLang="ko-KR" b="0" i="0" dirty="0">
                <a:effectLst/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b="0" i="0" dirty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+mn-ea"/>
              </a:rPr>
              <a:t>5. </a:t>
            </a:r>
            <a:r>
              <a:rPr lang="ko-KR" altLang="en-US" b="1" i="0" dirty="0">
                <a:effectLst/>
                <a:latin typeface="+mn-ea"/>
              </a:rPr>
              <a:t>사회 경제적 효과</a:t>
            </a:r>
            <a:endParaRPr lang="en-US" altLang="ko-KR" b="1" i="0" dirty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effectLst/>
                <a:latin typeface="+mn-ea"/>
              </a:rPr>
              <a:t>효율적인 대중 교통 시스템은 경제적으로도 이점을 제공할 수 있습니다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예측 모델을 통해 운송 시스템의 효율성을 높이면서 동시에 이용자들에게 최상의 서비스를 제공함으로써 지역 사회의 경제적 발전을 지원할 수 있습니다</a:t>
            </a:r>
            <a:r>
              <a:rPr lang="en-US" altLang="ko-KR" b="0" i="0" dirty="0">
                <a:effectLst/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+mn-ea"/>
              </a:rPr>
              <a:t>6. </a:t>
            </a:r>
            <a:r>
              <a:rPr lang="ko-KR" altLang="en-US" b="1" i="0" dirty="0">
                <a:effectLst/>
                <a:latin typeface="+mn-ea"/>
              </a:rPr>
              <a:t>데이터 활용 및 분석 능력 강화</a:t>
            </a:r>
            <a:endParaRPr lang="en-US" altLang="ko-KR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 err="1">
                <a:effectLst/>
                <a:latin typeface="+mn-ea"/>
              </a:rPr>
              <a:t>머신러닝</a:t>
            </a:r>
            <a:r>
              <a:rPr lang="ko-KR" altLang="en-US" b="0" i="0" dirty="0">
                <a:effectLst/>
                <a:latin typeface="+mn-ea"/>
              </a:rPr>
              <a:t> 및 </a:t>
            </a:r>
            <a:r>
              <a:rPr lang="ko-KR" altLang="en-US" b="0" i="0" dirty="0" err="1">
                <a:effectLst/>
                <a:latin typeface="+mn-ea"/>
              </a:rPr>
              <a:t>딥러닝을</a:t>
            </a:r>
            <a:r>
              <a:rPr lang="ko-KR" altLang="en-US" b="0" i="0" dirty="0">
                <a:effectLst/>
                <a:latin typeface="+mn-ea"/>
              </a:rPr>
              <a:t> 활용한 예측 모델 개발은 대량의 교통 데이터를 효과적으로 활용하는 방법을 제시할 수 있습니다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이는 도시 교통 데이터 분석 및 활용 능력을 향상시킬 수 있습니다</a:t>
            </a:r>
            <a:r>
              <a:rPr lang="en-US" altLang="ko-KR" b="0" i="0" dirty="0"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535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1688495"/>
            <a:ext cx="12192000" cy="2195909"/>
            <a:chOff x="0" y="2331046"/>
            <a:chExt cx="12192000" cy="2195909"/>
          </a:xfrm>
        </p:grpSpPr>
        <p:sp>
          <p:nvSpPr>
            <p:cNvPr id="6" name="직사각형 5"/>
            <p:cNvSpPr/>
            <p:nvPr/>
          </p:nvSpPr>
          <p:spPr>
            <a:xfrm>
              <a:off x="0" y="2788509"/>
              <a:ext cx="12192000" cy="1280983"/>
            </a:xfrm>
            <a:prstGeom prst="rect">
              <a:avLst/>
            </a:prstGeom>
            <a:solidFill>
              <a:srgbClr val="273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439298" y="2331046"/>
              <a:ext cx="5313405" cy="2195909"/>
            </a:xfrm>
            <a:prstGeom prst="roundRect">
              <a:avLst>
                <a:gd name="adj" fmla="val 47430"/>
              </a:avLst>
            </a:prstGeom>
            <a:solidFill>
              <a:schemeClr val="bg1"/>
            </a:solidFill>
            <a:ln w="180975">
              <a:solidFill>
                <a:srgbClr val="273D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80957" y="2967334"/>
              <a:ext cx="36300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latin typeface="+mj-ea"/>
                  <a:ea typeface="+mj-ea"/>
                </a:rPr>
                <a:t>감사합니다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0" y="5939481"/>
            <a:ext cx="12192000" cy="0"/>
          </a:xfrm>
          <a:prstGeom prst="line">
            <a:avLst/>
          </a:prstGeom>
          <a:ln w="57150">
            <a:solidFill>
              <a:srgbClr val="273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904978" y="5796458"/>
            <a:ext cx="286045" cy="286045"/>
          </a:xfrm>
          <a:prstGeom prst="ellipse">
            <a:avLst/>
          </a:prstGeom>
          <a:solidFill>
            <a:schemeClr val="bg1"/>
          </a:solidFill>
          <a:ln w="381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952978" y="5795582"/>
            <a:ext cx="286045" cy="286045"/>
          </a:xfrm>
          <a:prstGeom prst="ellipse">
            <a:avLst/>
          </a:prstGeom>
          <a:solidFill>
            <a:schemeClr val="bg1"/>
          </a:solidFill>
          <a:ln w="381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000978" y="5795581"/>
            <a:ext cx="286045" cy="286045"/>
          </a:xfrm>
          <a:prstGeom prst="ellipse">
            <a:avLst/>
          </a:prstGeom>
          <a:solidFill>
            <a:schemeClr val="bg1"/>
          </a:solidFill>
          <a:ln w="381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39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0" y="2080317"/>
            <a:ext cx="12192000" cy="2842717"/>
            <a:chOff x="0" y="852879"/>
            <a:chExt cx="12192000" cy="2842717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852879"/>
              <a:ext cx="12192000" cy="286922"/>
              <a:chOff x="0" y="5795581"/>
              <a:chExt cx="12192000" cy="286922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0" y="5939481"/>
                <a:ext cx="12192000" cy="0"/>
              </a:xfrm>
              <a:prstGeom prst="line">
                <a:avLst/>
              </a:prstGeom>
              <a:ln w="57150">
                <a:solidFill>
                  <a:srgbClr val="273D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/>
              <p:cNvSpPr/>
              <p:nvPr/>
            </p:nvSpPr>
            <p:spPr>
              <a:xfrm>
                <a:off x="2904978" y="5796458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5952978" y="5795582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000978" y="5795581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259732" y="1668594"/>
              <a:ext cx="3630085" cy="1873303"/>
              <a:chOff x="1259732" y="1668594"/>
              <a:chExt cx="3630085" cy="1873303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j-ea"/>
                    <a:ea typeface="+mj-ea"/>
                  </a:rPr>
                  <a:t>주제 소개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040266" y="3203343"/>
                <a:ext cx="20660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+mj-ea"/>
                    <a:ea typeface="+mj-ea"/>
                  </a:rPr>
                  <a:t>지하철 혼잡도 분석 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280957" y="1700721"/>
              <a:ext cx="3630085" cy="1994875"/>
              <a:chOff x="1259732" y="1668594"/>
              <a:chExt cx="3630085" cy="1994875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데이터셋 소개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955163" y="3078694"/>
                <a:ext cx="22392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서울시열린데이터광장</a:t>
                </a:r>
                <a:b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</a:br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서울교통공사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7302183" y="1732848"/>
              <a:ext cx="3630085" cy="1809049"/>
              <a:chOff x="1259733" y="1668594"/>
              <a:chExt cx="3630085" cy="1809049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59733" y="2392620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데이터셋 분석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65785" y="3139089"/>
                <a:ext cx="27266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데이터 </a:t>
                </a:r>
                <a:r>
                  <a:rPr lang="ko-KR" alt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전처리</a:t>
                </a:r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 및 현황파악  </a:t>
                </a:r>
                <a:endPara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02" y="967518"/>
            <a:ext cx="954406" cy="9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2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주제 소개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9444" y="342292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5D7007-48A7-DF65-CAB7-4BEDC562A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1"/>
          <a:stretch/>
        </p:blipFill>
        <p:spPr bwMode="auto">
          <a:xfrm>
            <a:off x="1126096" y="1426029"/>
            <a:ext cx="3840851" cy="478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9512219-926A-1EA7-88D1-323B7163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6798"/>
            <a:ext cx="4969904" cy="372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0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주제 소개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9444" y="342292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7EE68793-7F06-C3FA-5EC5-683A12BF30F5}"/>
              </a:ext>
            </a:extLst>
          </p:cNvPr>
          <p:cNvSpPr/>
          <p:nvPr/>
        </p:nvSpPr>
        <p:spPr>
          <a:xfrm>
            <a:off x="1948543" y="1703614"/>
            <a:ext cx="7707085" cy="4229100"/>
          </a:xfrm>
          <a:prstGeom prst="bracketPair">
            <a:avLst/>
          </a:prstGeom>
          <a:ln w="38100">
            <a:solidFill>
              <a:srgbClr val="273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23D0F-746F-FFF1-D6F5-9965FC2A442E}"/>
              </a:ext>
            </a:extLst>
          </p:cNvPr>
          <p:cNvSpPr txBox="1"/>
          <p:nvPr/>
        </p:nvSpPr>
        <p:spPr>
          <a:xfrm>
            <a:off x="2258785" y="2044234"/>
            <a:ext cx="7086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/>
              <a:t>주제</a:t>
            </a:r>
            <a:r>
              <a:rPr lang="en-US" altLang="ko-KR" sz="2400" b="1" dirty="0"/>
              <a:t>: </a:t>
            </a:r>
            <a:r>
              <a:rPr lang="ko-KR" altLang="en-US" sz="2400" dirty="0"/>
              <a:t>지하철 혼잡도 분석</a:t>
            </a:r>
            <a:br>
              <a:rPr lang="en-US" altLang="ko-KR" sz="2400" b="1" dirty="0"/>
            </a:b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b="1" dirty="0"/>
              <a:t>주제 선정 이유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및 동기</a:t>
            </a:r>
            <a:r>
              <a:rPr lang="en-US" altLang="ko-KR" sz="24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대중교통을 많이 이용하다 보니 자연스럽게 관심을 갖게 되었고</a:t>
            </a:r>
            <a:r>
              <a:rPr lang="en-US" altLang="ko-KR" sz="2400" dirty="0"/>
              <a:t>, </a:t>
            </a:r>
            <a:r>
              <a:rPr lang="ko-KR" altLang="en-US" sz="2400" dirty="0"/>
              <a:t>사람들이 많이 이용하는 시간대와 호선을 파악하여 혼잡도를 분석하면 실생활에 많이 활용할 수 있을 것 같아 선정하게 되었다</a:t>
            </a:r>
            <a:r>
              <a:rPr lang="en-US" altLang="ko-KR" sz="2400" dirty="0"/>
              <a:t>.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941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0" y="2080317"/>
            <a:ext cx="12192000" cy="1987776"/>
            <a:chOff x="0" y="852879"/>
            <a:chExt cx="12192000" cy="1987776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852879"/>
              <a:ext cx="12192000" cy="286922"/>
              <a:chOff x="0" y="5795581"/>
              <a:chExt cx="12192000" cy="286922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0" y="5939481"/>
                <a:ext cx="12192000" cy="0"/>
              </a:xfrm>
              <a:prstGeom prst="line">
                <a:avLst/>
              </a:prstGeom>
              <a:ln w="57150">
                <a:solidFill>
                  <a:srgbClr val="273D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/>
              <p:cNvSpPr/>
              <p:nvPr/>
            </p:nvSpPr>
            <p:spPr>
              <a:xfrm>
                <a:off x="2904978" y="5796458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5952978" y="5795582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000978" y="5795581"/>
                <a:ext cx="286045" cy="28604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273D9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259732" y="1668594"/>
              <a:ext cx="3630085" cy="1107807"/>
              <a:chOff x="1259732" y="1668594"/>
              <a:chExt cx="3630085" cy="110780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주제 소개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280957" y="1700721"/>
              <a:ext cx="3630085" cy="1107807"/>
              <a:chOff x="1259732" y="1668594"/>
              <a:chExt cx="3630085" cy="110780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rgbClr val="273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+mj-ea"/>
                    <a:ea typeface="+mj-ea"/>
                  </a:rPr>
                  <a:t>데이터셋 소개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7302182" y="1732848"/>
              <a:ext cx="3630085" cy="1107807"/>
              <a:chOff x="1259732" y="1668594"/>
              <a:chExt cx="3630085" cy="1107807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2823740" y="1668594"/>
                <a:ext cx="502070" cy="50207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85267" y="1700721"/>
                <a:ext cx="287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59732" y="2376291"/>
                <a:ext cx="3630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데이터셋 분석</a:t>
                </a: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97" y="950818"/>
            <a:ext cx="954406" cy="954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DAAFB-920B-1C6A-4001-8C0CF8EBBAEA}"/>
              </a:ext>
            </a:extLst>
          </p:cNvPr>
          <p:cNvSpPr txBox="1"/>
          <p:nvPr/>
        </p:nvSpPr>
        <p:spPr>
          <a:xfrm>
            <a:off x="2040266" y="4430781"/>
            <a:ext cx="2066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지하철 혼잡도 분석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A4919-2BB8-CB57-3F5E-B8AB5A983D4B}"/>
              </a:ext>
            </a:extLst>
          </p:cNvPr>
          <p:cNvSpPr txBox="1"/>
          <p:nvPr/>
        </p:nvSpPr>
        <p:spPr>
          <a:xfrm>
            <a:off x="4976388" y="4338259"/>
            <a:ext cx="223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서울시열린데이터광장</a:t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서울교통공사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695A1-B65B-23D4-1005-3F6728105D6C}"/>
              </a:ext>
            </a:extLst>
          </p:cNvPr>
          <p:cNvSpPr txBox="1"/>
          <p:nvPr/>
        </p:nvSpPr>
        <p:spPr>
          <a:xfrm>
            <a:off x="7708235" y="4430781"/>
            <a:ext cx="2726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및 현황파악  </a:t>
            </a:r>
          </a:p>
        </p:txBody>
      </p:sp>
    </p:spTree>
    <p:extLst>
      <p:ext uri="{BB962C8B-B14F-4D97-AF65-F5344CB8AC3E}">
        <p14:creationId xmlns:p14="http://schemas.microsoft.com/office/powerpoint/2010/main" val="16512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데이터셋 소개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8B77BB-BF7F-098D-2272-31CC0594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7" t="11997" r="11516" b="12844"/>
          <a:stretch/>
        </p:blipFill>
        <p:spPr>
          <a:xfrm>
            <a:off x="2522546" y="1238378"/>
            <a:ext cx="7146908" cy="43812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54659A-CBDF-5B89-07A7-B90F52160FC8}"/>
              </a:ext>
            </a:extLst>
          </p:cNvPr>
          <p:cNvSpPr txBox="1"/>
          <p:nvPr/>
        </p:nvSpPr>
        <p:spPr>
          <a:xfrm>
            <a:off x="2006318" y="5678460"/>
            <a:ext cx="817936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</a:t>
            </a:r>
            <a:r>
              <a:rPr lang="en-US" altLang="ko-KR" dirty="0"/>
              <a:t>] :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서울시 지하철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호선별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역별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시간대별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승하차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인원 정보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dirty="0">
                <a:hlinkClick r:id="rId3"/>
              </a:rPr>
              <a:t>http://data.seoul.go.kr/dataList/OA-12252/S/1/datasetView.do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28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4610" y="-378938"/>
            <a:ext cx="310077" cy="271848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340683"/>
            <a:ext cx="12192000" cy="326582"/>
          </a:xfrm>
          <a:prstGeom prst="rect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0727" y="245693"/>
            <a:ext cx="4205414" cy="516562"/>
          </a:xfrm>
          <a:prstGeom prst="roundRect">
            <a:avLst>
              <a:gd name="adj" fmla="val 47430"/>
            </a:avLst>
          </a:prstGeom>
          <a:solidFill>
            <a:schemeClr val="bg1"/>
          </a:solidFill>
          <a:ln w="76200">
            <a:solidFill>
              <a:srgbClr val="273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55703" y="312718"/>
            <a:ext cx="363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데이터셋 소개</a:t>
            </a:r>
          </a:p>
        </p:txBody>
      </p:sp>
      <p:sp>
        <p:nvSpPr>
          <p:cNvPr id="43" name="타원 42"/>
          <p:cNvSpPr/>
          <p:nvPr/>
        </p:nvSpPr>
        <p:spPr>
          <a:xfrm>
            <a:off x="775622" y="332509"/>
            <a:ext cx="379115" cy="379115"/>
          </a:xfrm>
          <a:prstGeom prst="ellipse">
            <a:avLst/>
          </a:prstGeom>
          <a:solidFill>
            <a:srgbClr val="27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04198" y="324207"/>
            <a:ext cx="2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45A57-F7B5-1841-02A1-D4FEC96FB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3" t="11779" r="14088" b="12857"/>
          <a:stretch/>
        </p:blipFill>
        <p:spPr>
          <a:xfrm>
            <a:off x="2656293" y="1232403"/>
            <a:ext cx="6879413" cy="439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0BA04-EF96-525E-79CF-6C7B34FD4CC1}"/>
              </a:ext>
            </a:extLst>
          </p:cNvPr>
          <p:cNvSpPr txBox="1"/>
          <p:nvPr/>
        </p:nvSpPr>
        <p:spPr>
          <a:xfrm>
            <a:off x="2656292" y="5675492"/>
            <a:ext cx="687941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</a:t>
            </a:r>
            <a:r>
              <a:rPr lang="en-US" altLang="ko-KR" dirty="0"/>
              <a:t>] :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서울교통공사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 Sans KR"/>
              </a:rPr>
              <a:t>역별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 혼잡도 현황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http://data.seoul.go.kr/dataList/OA-12928/F/1/datasetView.do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74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910</Words>
  <Application>Microsoft Office PowerPoint</Application>
  <PresentationFormat>와이드스크린</PresentationFormat>
  <Paragraphs>171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Noto Sans KR</vt:lpstr>
      <vt:lpstr>나눔스퀘어OTF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보현</dc:creator>
  <cp:lastModifiedBy>나은 지</cp:lastModifiedBy>
  <cp:revision>73</cp:revision>
  <dcterms:created xsi:type="dcterms:W3CDTF">2021-06-12T03:37:38Z</dcterms:created>
  <dcterms:modified xsi:type="dcterms:W3CDTF">2023-12-12T17:47:36Z</dcterms:modified>
</cp:coreProperties>
</file>